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52" d="100"/>
          <a:sy n="52" d="100"/>
        </p:scale>
        <p:origin x="75" y="8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5956" y="2322022"/>
            <a:ext cx="6532111" cy="764771"/>
          </a:xfrm>
        </p:spPr>
        <p:txBody>
          <a:bodyPr/>
          <a:lstStyle/>
          <a:p>
            <a:r>
              <a:rPr lang="en-GB" sz="2800" dirty="0" smtClean="0"/>
              <a:t>Follow up predictor and reminder </a:t>
            </a:r>
            <a:r>
              <a:rPr lang="en-GB" sz="2800" dirty="0" smtClean="0"/>
              <a:t>system</a:t>
            </a:r>
            <a:endParaRPr lang="en-GB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491345"/>
            <a:ext cx="6815669" cy="1790008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Presented by</a:t>
            </a:r>
            <a:r>
              <a:rPr lang="en-US" sz="1600" b="1" dirty="0"/>
              <a:t>:</a:t>
            </a:r>
            <a:br>
              <a:rPr lang="en-US" sz="1600" b="1" dirty="0"/>
            </a:br>
            <a:r>
              <a:rPr lang="en-US" sz="1600" b="1" dirty="0" err="1"/>
              <a:t>Bridgit</a:t>
            </a:r>
            <a:r>
              <a:rPr lang="en-US" sz="1600" b="1" dirty="0"/>
              <a:t> </a:t>
            </a:r>
            <a:r>
              <a:rPr lang="en-US" sz="1600" b="1" dirty="0" err="1"/>
              <a:t>Kangai</a:t>
            </a:r>
            <a:r>
              <a:rPr lang="en-US" sz="1600" b="1" dirty="0"/>
              <a:t> &amp; Hilda </a:t>
            </a:r>
            <a:r>
              <a:rPr lang="en-US" sz="1600" b="1" dirty="0" err="1"/>
              <a:t>Kemboi</a:t>
            </a:r>
            <a:endParaRPr lang="en-GB" sz="1600" dirty="0"/>
          </a:p>
          <a:p>
            <a:endParaRPr lang="en-GB" sz="1600" i="1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71473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0473" y="1296785"/>
            <a:ext cx="7730836" cy="986444"/>
          </a:xfrm>
        </p:spPr>
        <p:txBody>
          <a:bodyPr>
            <a:normAutofit fontScale="90000"/>
          </a:bodyPr>
          <a:lstStyle/>
          <a:p>
            <a:r>
              <a:rPr lang="en-GB" sz="2200" b="1" dirty="0" smtClean="0"/>
              <a:t> </a:t>
            </a:r>
            <a:r>
              <a:rPr lang="en-GB" sz="2200" b="1" dirty="0"/>
              <a:t>Conclusion &amp; Future Recommendations</a:t>
            </a:r>
            <a:r>
              <a:rPr lang="en-GB" b="1" dirty="0"/>
              <a:t/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556932"/>
            <a:ext cx="8785167" cy="331893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300" b="1" dirty="0"/>
              <a:t>Conclusion:</a:t>
            </a:r>
            <a:r>
              <a:rPr lang="en-GB" sz="2300" dirty="0"/>
              <a:t/>
            </a:r>
            <a:br>
              <a:rPr lang="en-GB" sz="2300" dirty="0"/>
            </a:br>
            <a:r>
              <a:rPr lang="en-GB" sz="2300" dirty="0"/>
              <a:t>We successfully developed and deployed a functional </a:t>
            </a:r>
            <a:r>
              <a:rPr lang="en-GB" sz="2300" dirty="0" smtClean="0"/>
              <a:t>AI</a:t>
            </a:r>
            <a:r>
              <a:rPr lang="en-GB" sz="2300" dirty="0" smtClean="0"/>
              <a:t> </a:t>
            </a:r>
            <a:r>
              <a:rPr lang="en-GB" sz="2300" dirty="0"/>
              <a:t>solution that tackles the critical issue of patient follow-up </a:t>
            </a:r>
            <a:r>
              <a:rPr lang="en-GB" sz="2300" dirty="0" smtClean="0"/>
              <a:t>management </a:t>
            </a:r>
            <a:r>
              <a:rPr lang="en-GB" sz="2300" dirty="0"/>
              <a:t>making the process more efficient and proactive.</a:t>
            </a:r>
          </a:p>
          <a:p>
            <a:pPr marL="0" indent="0">
              <a:buNone/>
            </a:pPr>
            <a:r>
              <a:rPr lang="en-GB" sz="2300" b="1" dirty="0"/>
              <a:t>Recommendations:</a:t>
            </a:r>
            <a:endParaRPr lang="en-GB" sz="2300" dirty="0"/>
          </a:p>
          <a:p>
            <a:r>
              <a:rPr lang="en-GB" sz="2300" b="1" dirty="0"/>
              <a:t>Maintain the Model:</a:t>
            </a:r>
            <a:r>
              <a:rPr lang="en-GB" sz="2300" dirty="0"/>
              <a:t> Periodically retrain the model with new data to keep it accurate.</a:t>
            </a:r>
          </a:p>
          <a:p>
            <a:r>
              <a:rPr lang="en-GB" sz="2300" b="1" dirty="0"/>
              <a:t>Scale the Solution:</a:t>
            </a:r>
            <a:r>
              <a:rPr lang="en-GB" sz="2300" dirty="0"/>
              <a:t> Expand this system to </a:t>
            </a:r>
            <a:r>
              <a:rPr lang="en-GB" sz="2300" dirty="0" smtClean="0"/>
              <a:t>other health facilities.</a:t>
            </a:r>
            <a:endParaRPr lang="en-GB" sz="2300" dirty="0"/>
          </a:p>
          <a:p>
            <a:r>
              <a:rPr lang="en-GB" sz="2300" b="1" dirty="0"/>
              <a:t>Enhance with SMS:</a:t>
            </a:r>
            <a:r>
              <a:rPr lang="en-GB" sz="2300" dirty="0"/>
              <a:t> Integrate the dashboard with an SMS service to send automated reminders to high-risk patients.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40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921731"/>
          </a:xfrm>
        </p:spPr>
        <p:txBody>
          <a:bodyPr>
            <a:normAutofit/>
          </a:bodyPr>
          <a:lstStyle/>
          <a:p>
            <a:r>
              <a:rPr lang="en-GB" sz="3200" b="1" dirty="0" smtClean="0"/>
              <a:t>MEET THE TEAM</a:t>
            </a:r>
            <a:endParaRPr lang="en-GB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63" y="2492809"/>
            <a:ext cx="3471555" cy="3095191"/>
          </a:xfrm>
        </p:spPr>
      </p:pic>
      <p:sp>
        <p:nvSpPr>
          <p:cNvPr id="6" name="TextBox 5"/>
          <p:cNvSpPr txBox="1"/>
          <p:nvPr/>
        </p:nvSpPr>
        <p:spPr>
          <a:xfrm>
            <a:off x="1205131" y="5652655"/>
            <a:ext cx="3523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BRIDGIT KANGAI(FOUNDER)</a:t>
            </a:r>
          </a:p>
          <a:p>
            <a:r>
              <a:rPr lang="en-GB" b="1" dirty="0" smtClean="0"/>
              <a:t>PUBLIC HEALTH SPECIALIST</a:t>
            </a:r>
            <a:endParaRPr lang="en-GB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35" y="2492809"/>
            <a:ext cx="3347969" cy="31598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76291" y="5588000"/>
            <a:ext cx="422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HILDA KEMBOI(CO-FOUNDER)</a:t>
            </a:r>
          </a:p>
          <a:p>
            <a:r>
              <a:rPr lang="en-GB" b="1" dirty="0" smtClean="0"/>
              <a:t>SOFTWARE ENGINEER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05873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971" y="982132"/>
            <a:ext cx="8168640" cy="4893736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 </a:t>
            </a:r>
            <a:r>
              <a:rPr lang="en-GB" sz="6600" b="1" dirty="0"/>
              <a:t>Thank You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51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 </a:t>
            </a:r>
            <a:r>
              <a:rPr lang="en-GB" sz="2400" b="1" dirty="0"/>
              <a:t>Project Abstract / 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 </a:t>
            </a:r>
            <a:r>
              <a:rPr lang="en-GB" sz="1600" b="1" i="1" dirty="0"/>
              <a:t>What We Did In a </a:t>
            </a:r>
            <a:r>
              <a:rPr lang="en-GB" sz="1600" b="1" i="1" dirty="0" smtClean="0"/>
              <a:t>Nutshell</a:t>
            </a:r>
            <a:endParaRPr lang="en-GB" sz="1600" dirty="0"/>
          </a:p>
          <a:p>
            <a:r>
              <a:rPr lang="en-GB" sz="1600" b="1" dirty="0"/>
              <a:t>Identified Real Problem:</a:t>
            </a:r>
            <a:r>
              <a:rPr lang="en-GB" sz="1600" dirty="0"/>
              <a:t> Through staff interviews, found a major issue with patients missing follow-up appointments.</a:t>
            </a:r>
          </a:p>
          <a:p>
            <a:r>
              <a:rPr lang="en-GB" sz="1600" b="1" dirty="0"/>
              <a:t>Our Solution:</a:t>
            </a:r>
            <a:r>
              <a:rPr lang="en-GB" sz="1600" dirty="0"/>
              <a:t> Pivoted to build and deploy a machine learning model that predicts which patients are at high risk of missing their follow-ups.</a:t>
            </a:r>
          </a:p>
          <a:p>
            <a:r>
              <a:rPr lang="en-GB" sz="1600" b="1" dirty="0"/>
              <a:t>The Tool:</a:t>
            </a:r>
            <a:r>
              <a:rPr lang="en-GB" sz="1600" dirty="0"/>
              <a:t> Developed an interactive dashboard for clinic staff to easily track and prioritize patient follow-ups.</a:t>
            </a:r>
          </a:p>
        </p:txBody>
      </p:sp>
    </p:spTree>
    <p:extLst>
      <p:ext uri="{BB962C8B-B14F-4D97-AF65-F5344CB8AC3E}">
        <p14:creationId xmlns:p14="http://schemas.microsoft.com/office/powerpoint/2010/main" val="182606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0" y="982133"/>
            <a:ext cx="5924205" cy="1201344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The </a:t>
            </a:r>
            <a:r>
              <a:rPr lang="en-GB" sz="2400" b="1" dirty="0"/>
              <a:t>Problem We Solved</a:t>
            </a:r>
            <a:br>
              <a:rPr lang="en-GB" sz="2400" b="1" dirty="0"/>
            </a:br>
            <a:r>
              <a:rPr lang="en-GB" sz="2000" dirty="0" smtClean="0"/>
              <a:t>The </a:t>
            </a:r>
            <a:r>
              <a:rPr lang="en-GB" sz="2000" dirty="0"/>
              <a:t>Challenge of Missed Follow-Ups</a:t>
            </a:r>
            <a:r>
              <a:rPr lang="en-GB" sz="2400" dirty="0"/>
              <a:t/>
            </a:r>
            <a:br>
              <a:rPr lang="en-GB" sz="2400" dirty="0"/>
            </a:b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GB" sz="2900" dirty="0"/>
          </a:p>
          <a:p>
            <a:r>
              <a:rPr lang="en-GB" sz="2900" b="1" dirty="0"/>
              <a:t>Why Follow-ups Matter:</a:t>
            </a:r>
            <a:r>
              <a:rPr lang="en-GB" sz="2900" dirty="0"/>
              <a:t> Essential for monitoring chronic </a:t>
            </a:r>
            <a:r>
              <a:rPr lang="en-GB" sz="2900" dirty="0" smtClean="0"/>
              <a:t>conditions</a:t>
            </a:r>
          </a:p>
          <a:p>
            <a:pPr marL="0" indent="0">
              <a:buNone/>
            </a:pPr>
            <a:r>
              <a:rPr lang="en-GB" sz="2900" dirty="0" smtClean="0"/>
              <a:t>(e.g</a:t>
            </a:r>
            <a:r>
              <a:rPr lang="en-GB" sz="2900" dirty="0"/>
              <a:t>., Diabetes, Hypertension), adjusting medication, and preventing complications.</a:t>
            </a:r>
          </a:p>
          <a:p>
            <a:r>
              <a:rPr lang="en-GB" sz="2900" b="1" dirty="0"/>
              <a:t>The Old System:</a:t>
            </a:r>
            <a:r>
              <a:rPr lang="en-GB" sz="2900" dirty="0"/>
              <a:t> Manual tracking using paper registers and spreadsheets.</a:t>
            </a:r>
          </a:p>
          <a:p>
            <a:r>
              <a:rPr lang="en-GB" sz="2900" b="1" dirty="0"/>
              <a:t>Consequences of the Old System:</a:t>
            </a:r>
            <a:endParaRPr lang="en-GB" sz="2900" dirty="0"/>
          </a:p>
          <a:p>
            <a:pPr lvl="1"/>
            <a:r>
              <a:rPr lang="en-GB" sz="2900" b="1" dirty="0"/>
              <a:t>Inefficient &amp; Time-Consuming</a:t>
            </a:r>
            <a:r>
              <a:rPr lang="en-GB" sz="2900" dirty="0"/>
              <a:t> for staff.</a:t>
            </a:r>
          </a:p>
          <a:p>
            <a:pPr lvl="1"/>
            <a:r>
              <a:rPr lang="en-GB" sz="2900" b="1" dirty="0"/>
              <a:t>Easy to Miss</a:t>
            </a:r>
            <a:r>
              <a:rPr lang="en-GB" sz="2900" dirty="0"/>
              <a:t> patients who were due for appointments.</a:t>
            </a:r>
          </a:p>
          <a:p>
            <a:pPr lvl="1"/>
            <a:r>
              <a:rPr lang="en-GB" sz="2900" b="1" dirty="0"/>
              <a:t>Delayed Interventions</a:t>
            </a:r>
            <a:r>
              <a:rPr lang="en-GB" sz="2900" dirty="0"/>
              <a:t> for patients who needed care.</a:t>
            </a:r>
          </a:p>
          <a:p>
            <a:pPr lvl="1"/>
            <a:r>
              <a:rPr lang="en-GB" sz="2900" b="1" dirty="0"/>
              <a:t>Poor Data Overview</a:t>
            </a:r>
            <a:r>
              <a:rPr lang="en-GB" sz="2900" dirty="0"/>
              <a:t> for planning and decision-making.</a:t>
            </a: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1028" name="Picture 4" descr="Strategies for Reducing Hospital Appointment No-Sh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498" y="3619800"/>
            <a:ext cx="4123516" cy="274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32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731" y="1512917"/>
            <a:ext cx="6988232" cy="811875"/>
          </a:xfrm>
        </p:spPr>
        <p:txBody>
          <a:bodyPr>
            <a:normAutofit/>
          </a:bodyPr>
          <a:lstStyle/>
          <a:p>
            <a:r>
              <a:rPr lang="en-GB" sz="2400" b="1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460567"/>
            <a:ext cx="9601196" cy="37850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600" b="1" dirty="0"/>
              <a:t>Main Objective: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To develop a machine learning model to predict a patient's risk of missing a follow-up appointment.</a:t>
            </a:r>
          </a:p>
          <a:p>
            <a:pPr marL="0" indent="0">
              <a:buNone/>
            </a:pPr>
            <a:r>
              <a:rPr lang="en-GB" sz="1600" b="1" dirty="0"/>
              <a:t>Specific Objectives:</a:t>
            </a:r>
            <a:endParaRPr lang="en-GB" sz="1600" dirty="0"/>
          </a:p>
          <a:p>
            <a:r>
              <a:rPr lang="en-GB" sz="1600" b="1" dirty="0"/>
              <a:t>Collect &amp; Clean</a:t>
            </a:r>
            <a:r>
              <a:rPr lang="en-GB" sz="1600" dirty="0"/>
              <a:t> historical patient follow-up data.</a:t>
            </a:r>
          </a:p>
          <a:p>
            <a:r>
              <a:rPr lang="en-GB" sz="1600" b="1" dirty="0" err="1"/>
              <a:t>Analyze</a:t>
            </a:r>
            <a:r>
              <a:rPr lang="en-GB" sz="1600" dirty="0"/>
              <a:t> the data to find key reasons for missed appointments.</a:t>
            </a:r>
          </a:p>
          <a:p>
            <a:r>
              <a:rPr lang="en-GB" sz="1600" b="1" dirty="0"/>
              <a:t>Build &amp; Compare</a:t>
            </a:r>
            <a:r>
              <a:rPr lang="en-GB" sz="1600" dirty="0"/>
              <a:t> different prediction models to select the best one.</a:t>
            </a:r>
          </a:p>
          <a:p>
            <a:r>
              <a:rPr lang="en-GB" sz="1600" b="1" dirty="0"/>
              <a:t>Design &amp; Deploy</a:t>
            </a:r>
            <a:r>
              <a:rPr lang="en-GB" sz="1600" dirty="0"/>
              <a:t> a user-friendly dashboard for the clinic staff</a:t>
            </a:r>
          </a:p>
        </p:txBody>
      </p:sp>
    </p:spTree>
    <p:extLst>
      <p:ext uri="{BB962C8B-B14F-4D97-AF65-F5344CB8AC3E}">
        <p14:creationId xmlns:p14="http://schemas.microsoft.com/office/powerpoint/2010/main" val="205730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429789"/>
            <a:ext cx="4778431" cy="856210"/>
          </a:xfrm>
        </p:spPr>
        <p:txBody>
          <a:bodyPr>
            <a:normAutofit/>
          </a:bodyPr>
          <a:lstStyle/>
          <a:p>
            <a:r>
              <a:rPr lang="en-GB" sz="2400" b="1" dirty="0" smtClean="0"/>
              <a:t>Methodology</a:t>
            </a:r>
            <a:endParaRPr lang="en-GB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5738" y="2473803"/>
            <a:ext cx="6511636" cy="36886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b="1" dirty="0" smtClean="0"/>
              <a:t>[1</a:t>
            </a:r>
            <a:r>
              <a:rPr lang="en-GB" sz="1600" b="1" dirty="0"/>
              <a:t>. Data Collection]</a:t>
            </a:r>
          </a:p>
          <a:p>
            <a:pPr marL="0" indent="0">
              <a:buNone/>
            </a:pPr>
            <a:r>
              <a:rPr lang="en-GB" sz="1600" b="1" dirty="0"/>
              <a:t>       ↓</a:t>
            </a:r>
          </a:p>
          <a:p>
            <a:pPr marL="0" indent="0">
              <a:buNone/>
            </a:pPr>
            <a:r>
              <a:rPr lang="en-GB" sz="1600" b="1" dirty="0"/>
              <a:t>[2. </a:t>
            </a:r>
            <a:r>
              <a:rPr lang="en-GB" sz="1400" b="1" dirty="0"/>
              <a:t>Data </a:t>
            </a:r>
            <a:r>
              <a:rPr lang="en-GB" sz="1400" b="1" dirty="0" smtClean="0"/>
              <a:t>Cleaning </a:t>
            </a:r>
            <a:r>
              <a:rPr lang="en-GB" sz="1400" b="1" dirty="0"/>
              <a:t>&amp; </a:t>
            </a:r>
            <a:r>
              <a:rPr lang="en-GB" sz="1400" b="1" dirty="0" err="1"/>
              <a:t>Preprocessing</a:t>
            </a:r>
            <a:r>
              <a:rPr lang="en-GB" sz="1400" b="1" dirty="0"/>
              <a:t>]</a:t>
            </a:r>
          </a:p>
          <a:p>
            <a:pPr marL="0" indent="0">
              <a:buNone/>
            </a:pPr>
            <a:r>
              <a:rPr lang="en-GB" sz="1400" b="1" dirty="0"/>
              <a:t>       ↓</a:t>
            </a:r>
          </a:p>
          <a:p>
            <a:pPr marL="0" indent="0">
              <a:buNone/>
            </a:pPr>
            <a:r>
              <a:rPr lang="en-GB" sz="1400" b="1" dirty="0"/>
              <a:t>[3. Exploratory Data Analysis (EDA</a:t>
            </a:r>
            <a:r>
              <a:rPr lang="en-GB" sz="1600" b="1" dirty="0"/>
              <a:t>)]</a:t>
            </a:r>
          </a:p>
          <a:p>
            <a:pPr marL="0" indent="0">
              <a:buNone/>
            </a:pPr>
            <a:r>
              <a:rPr lang="en-GB" sz="1600" b="1" dirty="0"/>
              <a:t>       </a:t>
            </a:r>
            <a:r>
              <a:rPr lang="en-GB" sz="1600" b="1" dirty="0" smtClean="0"/>
              <a:t>↓</a:t>
            </a:r>
          </a:p>
          <a:p>
            <a:pPr marL="0" indent="0">
              <a:buNone/>
            </a:pPr>
            <a:r>
              <a:rPr lang="en-GB" sz="1600" b="1" dirty="0" smtClean="0"/>
              <a:t>[4</a:t>
            </a:r>
            <a:r>
              <a:rPr lang="en-GB" sz="1600" b="1" dirty="0"/>
              <a:t>. Model Training &amp; Evaluation</a:t>
            </a:r>
            <a:r>
              <a:rPr lang="en-GB" sz="1600" b="1" dirty="0" smtClean="0"/>
              <a:t>]  </a:t>
            </a:r>
          </a:p>
          <a:p>
            <a:pPr marL="0" indent="0">
              <a:buNone/>
            </a:pPr>
            <a:r>
              <a:rPr lang="en-GB" sz="1600" b="1" dirty="0" smtClean="0"/>
              <a:t>     </a:t>
            </a:r>
            <a:r>
              <a:rPr lang="en-GB" sz="1600" b="1" dirty="0"/>
              <a:t>↓</a:t>
            </a:r>
          </a:p>
          <a:p>
            <a:pPr marL="0" indent="0">
              <a:buNone/>
            </a:pPr>
            <a:r>
              <a:rPr lang="en-GB" sz="1600" b="1" dirty="0"/>
              <a:t>[5. Dashboard Development &amp; Deployment</a:t>
            </a:r>
            <a:r>
              <a:rPr lang="en-GB" sz="1600" b="1" dirty="0" smtClean="0"/>
              <a:t>]</a:t>
            </a:r>
          </a:p>
          <a:p>
            <a:pPr marL="0" indent="0">
              <a:buNone/>
            </a:pPr>
            <a:r>
              <a:rPr lang="en-GB" sz="1600" dirty="0"/>
              <a:t>Key Tools: Python, Pandas, </a:t>
            </a:r>
            <a:r>
              <a:rPr lang="en-GB" sz="1600" dirty="0" err="1"/>
              <a:t>Scikit</a:t>
            </a:r>
            <a:r>
              <a:rPr lang="en-GB" sz="1600" dirty="0"/>
              <a:t>-learn, </a:t>
            </a:r>
            <a:r>
              <a:rPr lang="en-GB" sz="1600" dirty="0" err="1"/>
              <a:t>Streamlit</a:t>
            </a:r>
            <a:endParaRPr lang="en-GB" sz="1600" dirty="0"/>
          </a:p>
        </p:txBody>
      </p:sp>
      <p:pic>
        <p:nvPicPr>
          <p:cNvPr id="4098" name="Picture 2" descr="35+ Thousand Methodology Royalty-Free Images, Stock Photos &amp; Pictures |  Shutter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18" y="637309"/>
            <a:ext cx="5835535" cy="183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48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smtClean="0"/>
              <a:t>Slide 7: Data Insights &amp; Model Selection</a:t>
            </a:r>
            <a:endParaRPr lang="en-GB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2775" y="2461866"/>
            <a:ext cx="5123007" cy="370617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 smtClean="0"/>
          </a:p>
          <a:p>
            <a:r>
              <a:rPr lang="en-GB" sz="2000" b="1" dirty="0" smtClean="0"/>
              <a:t>Key Risk Factors Identified:</a:t>
            </a:r>
            <a:endParaRPr lang="en-GB" sz="2000" dirty="0" smtClean="0"/>
          </a:p>
          <a:p>
            <a:pPr lvl="1"/>
            <a:r>
              <a:rPr lang="en-GB" b="1" dirty="0" smtClean="0"/>
              <a:t>No Insurance</a:t>
            </a:r>
            <a:r>
              <a:rPr lang="en-GB" dirty="0" smtClean="0"/>
              <a:t> + </a:t>
            </a:r>
            <a:r>
              <a:rPr lang="en-GB" b="1" dirty="0" smtClean="0"/>
              <a:t>Being Employed</a:t>
            </a:r>
            <a:r>
              <a:rPr lang="en-GB" dirty="0" smtClean="0"/>
              <a:t> (time &amp; cost constraints).</a:t>
            </a:r>
          </a:p>
          <a:p>
            <a:pPr lvl="1"/>
            <a:r>
              <a:rPr lang="en-GB" dirty="0" smtClean="0"/>
              <a:t>Long </a:t>
            </a:r>
            <a:r>
              <a:rPr lang="en-GB" b="1" dirty="0" smtClean="0"/>
              <a:t>Follow-up Gap</a:t>
            </a:r>
            <a:r>
              <a:rPr lang="en-GB" dirty="0" smtClean="0"/>
              <a:t> (more time to forget).</a:t>
            </a:r>
          </a:p>
          <a:p>
            <a:pPr lvl="1"/>
            <a:r>
              <a:rPr lang="en-GB" dirty="0" smtClean="0"/>
              <a:t>Specific chronic conditions.</a:t>
            </a:r>
          </a:p>
          <a:p>
            <a:r>
              <a:rPr lang="en-GB" sz="2000" b="1" dirty="0" smtClean="0"/>
              <a:t>Model Comparison:</a:t>
            </a:r>
            <a:endParaRPr lang="en-GB" sz="2000" dirty="0" smtClean="0"/>
          </a:p>
          <a:p>
            <a:pPr lvl="1"/>
            <a:r>
              <a:rPr lang="en-GB" b="1" dirty="0" smtClean="0"/>
              <a:t>Logistic Regression:</a:t>
            </a:r>
            <a:r>
              <a:rPr lang="en-GB" dirty="0" smtClean="0"/>
              <a:t> Accuracy: 60.0% | ROC AUC: 0.659</a:t>
            </a:r>
          </a:p>
          <a:p>
            <a:pPr lvl="1"/>
            <a:r>
              <a:rPr lang="en-GB" b="1" dirty="0" smtClean="0"/>
              <a:t>Random Forest:</a:t>
            </a:r>
            <a:r>
              <a:rPr lang="en-GB" dirty="0" smtClean="0"/>
              <a:t> Accuracy: 63.3% | ROC AUC: 0.657</a:t>
            </a:r>
          </a:p>
          <a:p>
            <a:pPr lvl="1"/>
            <a:r>
              <a:rPr lang="en-GB" b="1" dirty="0" smtClean="0"/>
              <a:t>Gradient Boosting:</a:t>
            </a:r>
            <a:r>
              <a:rPr lang="en-GB" dirty="0" smtClean="0"/>
              <a:t> Accuracy: 60.8% | ROC AUC: </a:t>
            </a:r>
            <a:r>
              <a:rPr lang="en-GB" b="1" dirty="0" smtClean="0"/>
              <a:t>0.695</a:t>
            </a:r>
            <a:r>
              <a:rPr lang="en-GB" dirty="0" smtClean="0"/>
              <a:t> </a:t>
            </a:r>
          </a:p>
          <a:p>
            <a:r>
              <a:rPr lang="en-GB" sz="2000" b="1" dirty="0" smtClean="0"/>
              <a:t>We selected Gradient Boosting</a:t>
            </a:r>
            <a:r>
              <a:rPr lang="en-GB" sz="2000" dirty="0" smtClean="0"/>
              <a:t> because it was best at correctly</a:t>
            </a:r>
          </a:p>
          <a:p>
            <a:pPr marL="0" indent="0">
              <a:buNone/>
            </a:pPr>
            <a:r>
              <a:rPr lang="en-GB" sz="2000" dirty="0" smtClean="0"/>
              <a:t> identifying patients who were truly at risk (Highest ROC AUC).</a:t>
            </a:r>
            <a:endParaRPr lang="en-GB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062749" y="2244436"/>
            <a:ext cx="5547359" cy="4233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 </a:t>
            </a:r>
          </a:p>
        </p:txBody>
      </p:sp>
      <p:sp>
        <p:nvSpPr>
          <p:cNvPr id="9" name="AutoShape 2" descr="Output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Output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6" descr="Output imag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2461866"/>
            <a:ext cx="5951911" cy="370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1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825" y="980903"/>
            <a:ext cx="6301390" cy="720436"/>
          </a:xfrm>
        </p:spPr>
        <p:txBody>
          <a:bodyPr>
            <a:normAutofit/>
          </a:bodyPr>
          <a:lstStyle/>
          <a:p>
            <a:r>
              <a:rPr lang="en-GB" sz="2000" b="1" dirty="0" smtClean="0"/>
              <a:t>The </a:t>
            </a:r>
            <a:r>
              <a:rPr lang="en-GB" sz="2000" b="1" dirty="0"/>
              <a:t>Solution: Interactive Dashboard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>
          <a:xfrm>
            <a:off x="6590168" y="1260070"/>
            <a:ext cx="5039277" cy="4775200"/>
          </a:xfrm>
        </p:spPr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1295398" y="1856509"/>
            <a:ext cx="5809213" cy="39600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GB" sz="6400" b="1" dirty="0" smtClean="0"/>
          </a:p>
          <a:p>
            <a:pPr marL="0" indent="0">
              <a:buNone/>
            </a:pPr>
            <a:r>
              <a:rPr lang="en-GB" sz="6400" b="1" dirty="0" smtClean="0"/>
              <a:t>Dashboard </a:t>
            </a:r>
            <a:r>
              <a:rPr lang="en-GB" sz="6400" b="1" dirty="0"/>
              <a:t>Features:</a:t>
            </a:r>
            <a:endParaRPr lang="en-GB" sz="6400" dirty="0"/>
          </a:p>
          <a:p>
            <a:pPr algn="l"/>
            <a:r>
              <a:rPr lang="en-GB" sz="6400" b="1" dirty="0"/>
              <a:t>Simple Input Form:</a:t>
            </a:r>
            <a:r>
              <a:rPr lang="en-GB" sz="6400" dirty="0"/>
              <a:t> Staff enter patient details.</a:t>
            </a:r>
          </a:p>
          <a:p>
            <a:pPr algn="l"/>
            <a:r>
              <a:rPr lang="en-GB" sz="6400" b="1" dirty="0"/>
              <a:t>Instant Risk Prediction:</a:t>
            </a:r>
            <a:r>
              <a:rPr lang="en-GB" sz="6400" dirty="0"/>
              <a:t> Returns </a:t>
            </a:r>
            <a:r>
              <a:rPr lang="en-GB" sz="6400" b="1" dirty="0"/>
              <a:t>Low</a:t>
            </a:r>
            <a:r>
              <a:rPr lang="en-GB" sz="6400" dirty="0"/>
              <a:t>, </a:t>
            </a:r>
            <a:r>
              <a:rPr lang="en-GB" sz="6400" b="1" dirty="0"/>
              <a:t>Medium</a:t>
            </a:r>
            <a:r>
              <a:rPr lang="en-GB" sz="6400" dirty="0"/>
              <a:t>, or </a:t>
            </a:r>
            <a:r>
              <a:rPr lang="en-GB" sz="6400" b="1" dirty="0"/>
              <a:t>High</a:t>
            </a:r>
            <a:r>
              <a:rPr lang="en-GB" sz="6400" dirty="0"/>
              <a:t> risk category.</a:t>
            </a:r>
          </a:p>
          <a:p>
            <a:pPr algn="l"/>
            <a:r>
              <a:rPr lang="en-GB" sz="6400" b="1" dirty="0"/>
              <a:t>Visual Patient Overview:</a:t>
            </a:r>
            <a:r>
              <a:rPr lang="en-GB" sz="6400" dirty="0"/>
              <a:t> Charts showing:</a:t>
            </a:r>
          </a:p>
          <a:p>
            <a:pPr lvl="1"/>
            <a:r>
              <a:rPr lang="en-GB" sz="6400" dirty="0"/>
              <a:t>Who is overdue, due today, etc.</a:t>
            </a:r>
          </a:p>
          <a:p>
            <a:pPr lvl="1"/>
            <a:r>
              <a:rPr lang="en-GB" sz="6400" dirty="0"/>
              <a:t>Most common diagnoses (e.g., Hypertension, Diabetes).</a:t>
            </a:r>
          </a:p>
          <a:p>
            <a:pPr lvl="1"/>
            <a:r>
              <a:rPr lang="en-GB" sz="6400" dirty="0"/>
              <a:t>Monthly follow-up schedule </a:t>
            </a:r>
            <a:r>
              <a:rPr lang="en-GB" sz="6400" dirty="0" err="1" smtClean="0"/>
              <a:t>heatmap</a:t>
            </a:r>
            <a:r>
              <a:rPr lang="en-GB" sz="6400" dirty="0" smtClean="0"/>
              <a:t>.</a:t>
            </a:r>
            <a:endParaRPr lang="en-GB" sz="6400" dirty="0"/>
          </a:p>
          <a:p>
            <a:pPr lvl="1"/>
            <a:r>
              <a:rPr lang="en-GB" sz="6400" b="1" dirty="0" smtClean="0"/>
              <a:t>Actionable </a:t>
            </a:r>
            <a:r>
              <a:rPr lang="en-GB" sz="6400" b="1" dirty="0"/>
              <a:t>Interface:</a:t>
            </a:r>
            <a:r>
              <a:rPr lang="en-GB" sz="6400" dirty="0"/>
              <a:t> Helps staff decide </a:t>
            </a:r>
            <a:r>
              <a:rPr lang="en-GB" sz="6400" b="1" dirty="0"/>
              <a:t>who to call first</a:t>
            </a:r>
            <a:r>
              <a:rPr lang="en-GB" sz="6400" dirty="0"/>
              <a:t>.</a:t>
            </a: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C:\Users\User\OneDrive\Desktop\ML&amp;AI PROJECT\Discharge Follow-up Dashboard - Google Chrome 2025-10-13 14-59-30.mp4 - Google Drive - Google Chrome 21_10_2025 17_52_4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168" y="1260070"/>
            <a:ext cx="5039277" cy="4963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84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103509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The model</a:t>
            </a:r>
            <a:endParaRPr lang="en-GB" sz="2800" b="1" dirty="0"/>
          </a:p>
        </p:txBody>
      </p:sp>
      <p:pic>
        <p:nvPicPr>
          <p:cNvPr id="4" name="Content Placeholder 3" descr="C:\Users\User\OneDrive\Desktop\ML&amp;AI PROJECT\Discharge Follow-up Dashboard - Google Chrome 2025-10-13 14-59-30.mp4 - Google Drive - Google Chrome 21_10_2025 17_51_19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575" y="1934095"/>
            <a:ext cx="4340414" cy="421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User\OneDrive\Desktop\ML&amp;AI PROJECT\Discharge Follow-up Dashboard - Google Chrome 2025-10-13 14-59-30.mp4 - Google Drive - Google Chrome 21_10_2025 17_51_4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62" y="1934095"/>
            <a:ext cx="5647745" cy="4239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096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b="1" dirty="0" smtClean="0"/>
              <a:t> </a:t>
            </a:r>
            <a:r>
              <a:rPr lang="en-GB" sz="2000" b="1" dirty="0"/>
              <a:t>Results &amp;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95402" y="2456324"/>
            <a:ext cx="4718304" cy="377268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b="1" dirty="0"/>
              <a:t>Proactive, Not Reactive:</a:t>
            </a:r>
            <a:r>
              <a:rPr lang="en-GB" dirty="0"/>
              <a:t> Clinic can now predict and prevent missed appointments instead of just reacting to them.</a:t>
            </a:r>
          </a:p>
          <a:p>
            <a:r>
              <a:rPr lang="en-GB" b="1" dirty="0"/>
              <a:t>Efficiency Gain:</a:t>
            </a:r>
            <a:r>
              <a:rPr lang="en-GB" dirty="0"/>
              <a:t> Replaced manual spreadsheet searching with a single, visual dashboard.</a:t>
            </a:r>
          </a:p>
          <a:p>
            <a:r>
              <a:rPr lang="en-GB" b="1" dirty="0"/>
              <a:t>Data-Driven Decisions:</a:t>
            </a:r>
            <a:r>
              <a:rPr lang="en-GB" dirty="0"/>
              <a:t> Staff priorities are now guided by a model's risk assessment, not just gut feeling.</a:t>
            </a:r>
          </a:p>
          <a:p>
            <a:r>
              <a:rPr lang="en-GB" b="1" dirty="0"/>
              <a:t>Improved Patient Care:</a:t>
            </a:r>
            <a:r>
              <a:rPr lang="en-GB" dirty="0"/>
              <a:t> High-risk patients receive timely reminders, leading to better continuity of care and health outcomes.</a:t>
            </a:r>
          </a:p>
          <a:p>
            <a:pPr marL="0" indent="0">
              <a:buNone/>
            </a:pP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2050" name="Picture 2" descr="25+ Ways: How to Reduce No Show Appointments (Ultimate Guide)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425" y="2456324"/>
            <a:ext cx="5275811" cy="37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546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124</TotalTime>
  <Words>141</Words>
  <Application>Microsoft Office PowerPoint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Garamond</vt:lpstr>
      <vt:lpstr>Organic</vt:lpstr>
      <vt:lpstr>Follow up predictor and reminder system</vt:lpstr>
      <vt:lpstr> Project Abstract / Executive Summary</vt:lpstr>
      <vt:lpstr>The Problem We Solved The Challenge of Missed Follow-Ups </vt:lpstr>
      <vt:lpstr>Project Objectives</vt:lpstr>
      <vt:lpstr>Methodology</vt:lpstr>
      <vt:lpstr>Slide 7: Data Insights &amp; Model Selection</vt:lpstr>
      <vt:lpstr>The Solution: Interactive Dashboard</vt:lpstr>
      <vt:lpstr>The model</vt:lpstr>
      <vt:lpstr> Results &amp; Impact</vt:lpstr>
      <vt:lpstr> Conclusion &amp; Future Recommendations </vt:lpstr>
      <vt:lpstr>MEET THE TEAM</vt:lpstr>
      <vt:lpstr>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Follow up predictor and reminder model</dc:title>
  <dc:creator>User</dc:creator>
  <cp:lastModifiedBy>User</cp:lastModifiedBy>
  <cp:revision>13</cp:revision>
  <dcterms:created xsi:type="dcterms:W3CDTF">2025-10-22T13:08:33Z</dcterms:created>
  <dcterms:modified xsi:type="dcterms:W3CDTF">2025-11-27T19:46:55Z</dcterms:modified>
</cp:coreProperties>
</file>